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69" r:id="rId3"/>
    <p:sldId id="260" r:id="rId4"/>
    <p:sldId id="262" r:id="rId5"/>
    <p:sldId id="270" r:id="rId6"/>
    <p:sldId id="271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40928-6FB5-443B-BF2F-8E8AD38867C6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DF41CEF-1001-408F-9AE5-E4B27CF90F2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моделирует работу по решению предложенных задач</a:t>
          </a:r>
          <a:endParaRPr lang="ru-RU" sz="1600" dirty="0">
            <a:solidFill>
              <a:schemeClr val="tx1"/>
            </a:solidFill>
          </a:endParaRPr>
        </a:p>
      </dgm:t>
    </dgm:pt>
    <dgm:pt modelId="{95273952-2029-48F4-90A1-42E656573F5B}" type="parTrans" cxnId="{7E2F5AF3-DC87-4D3F-95ED-DE8E5A617580}">
      <dgm:prSet/>
      <dgm:spPr/>
      <dgm:t>
        <a:bodyPr/>
        <a:lstStyle/>
        <a:p>
          <a:endParaRPr lang="ru-RU"/>
        </a:p>
      </dgm:t>
    </dgm:pt>
    <dgm:pt modelId="{FE1106B7-CB04-4BA4-B06F-7BFE1045274D}" type="sibTrans" cxnId="{7E2F5AF3-DC87-4D3F-95ED-DE8E5A617580}">
      <dgm:prSet/>
      <dgm:spPr/>
      <dgm:t>
        <a:bodyPr/>
        <a:lstStyle/>
        <a:p>
          <a:endParaRPr lang="ru-RU"/>
        </a:p>
      </dgm:t>
    </dgm:pt>
    <dgm:pt modelId="{C4F5338A-16C8-40E0-ADC7-79C1575245F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рамках турнира команды получают задачи, из которых выбирают одну</a:t>
          </a:r>
          <a:endParaRPr lang="ru-RU" sz="1600" dirty="0">
            <a:solidFill>
              <a:schemeClr val="tx1"/>
            </a:solidFill>
          </a:endParaRPr>
        </a:p>
      </dgm:t>
    </dgm:pt>
    <dgm:pt modelId="{C374D0E1-5724-4E92-BE02-F1860A774BB5}" type="parTrans" cxnId="{5B6232C6-5771-470C-9E16-C80D148F7A65}">
      <dgm:prSet/>
      <dgm:spPr/>
      <dgm:t>
        <a:bodyPr/>
        <a:lstStyle/>
        <a:p>
          <a:endParaRPr lang="ru-RU"/>
        </a:p>
      </dgm:t>
    </dgm:pt>
    <dgm:pt modelId="{FCEFB065-FF84-43A6-B7BA-E4D1E41E53AA}" type="sibTrans" cxnId="{5B6232C6-5771-470C-9E16-C80D148F7A65}">
      <dgm:prSet/>
      <dgm:spPr/>
      <dgm:t>
        <a:bodyPr/>
        <a:lstStyle/>
        <a:p>
          <a:endParaRPr lang="ru-RU"/>
        </a:p>
      </dgm:t>
    </dgm:pt>
    <dgm:pt modelId="{B5E7BF9F-5D8E-4529-BD67-A819A37BAA4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Создают работающее изделие, соответствующие требованиям задач и изготовленные в указанные сроки</a:t>
          </a:r>
          <a:endParaRPr lang="ru-RU" sz="1600" dirty="0">
            <a:solidFill>
              <a:schemeClr val="tx1"/>
            </a:solidFill>
          </a:endParaRPr>
        </a:p>
      </dgm:t>
    </dgm:pt>
    <dgm:pt modelId="{EF6DB894-0FC3-4346-9E3E-EBE6492A53E5}" type="parTrans" cxnId="{B44B7350-C22C-4487-95EB-CB16BEF318FD}">
      <dgm:prSet/>
      <dgm:spPr/>
      <dgm:t>
        <a:bodyPr/>
        <a:lstStyle/>
        <a:p>
          <a:endParaRPr lang="ru-RU"/>
        </a:p>
      </dgm:t>
    </dgm:pt>
    <dgm:pt modelId="{C5041416-0D4F-4C41-94F4-9B21CA548AC7}" type="sibTrans" cxnId="{B44B7350-C22C-4487-95EB-CB16BEF318FD}">
      <dgm:prSet/>
      <dgm:spPr/>
      <dgm:t>
        <a:bodyPr/>
        <a:lstStyle/>
        <a:p>
          <a:endParaRPr lang="ru-RU"/>
        </a:p>
      </dgm:t>
    </dgm:pt>
    <dgm:pt modelId="{83F32536-3BDF-4D5D-AAA1-BF462486A23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Представляют разработанные изделия к оценке экспертами</a:t>
          </a:r>
          <a:endParaRPr lang="ru-RU" sz="1600" dirty="0">
            <a:solidFill>
              <a:schemeClr val="tx1"/>
            </a:solidFill>
          </a:endParaRPr>
        </a:p>
      </dgm:t>
    </dgm:pt>
    <dgm:pt modelId="{9F230E72-9311-45AE-AB05-173F4CA898DA}" type="parTrans" cxnId="{601B6715-8C10-49D3-9251-DFB37B7E9760}">
      <dgm:prSet/>
      <dgm:spPr/>
      <dgm:t>
        <a:bodyPr/>
        <a:lstStyle/>
        <a:p>
          <a:endParaRPr lang="ru-RU"/>
        </a:p>
      </dgm:t>
    </dgm:pt>
    <dgm:pt modelId="{FAF532CB-2BBF-47B8-BAA1-3B33BA780AC0}" type="sibTrans" cxnId="{601B6715-8C10-49D3-9251-DFB37B7E9760}">
      <dgm:prSet/>
      <dgm:spPr/>
      <dgm:t>
        <a:bodyPr/>
        <a:lstStyle/>
        <a:p>
          <a:endParaRPr lang="ru-RU"/>
        </a:p>
      </dgm:t>
    </dgm:pt>
    <dgm:pt modelId="{D6B39C79-1C04-4518-A8A7-3A92FFA73D20}" type="pres">
      <dgm:prSet presAssocID="{BE140928-6FB5-443B-BF2F-8E8AD38867C6}" presName="CompostProcess" presStyleCnt="0">
        <dgm:presLayoutVars>
          <dgm:dir/>
          <dgm:resizeHandles val="exact"/>
        </dgm:presLayoutVars>
      </dgm:prSet>
      <dgm:spPr/>
    </dgm:pt>
    <dgm:pt modelId="{06822D11-21AA-40AE-8335-05C53F07A81A}" type="pres">
      <dgm:prSet presAssocID="{BE140928-6FB5-443B-BF2F-8E8AD38867C6}" presName="arrow" presStyleLbl="bgShp" presStyleIdx="0" presStyleCnt="1" custScaleX="117647" custLinFactNeighborX="1961" custLinFactNeighborY="3341"/>
      <dgm:spPr/>
    </dgm:pt>
    <dgm:pt modelId="{569D22E3-AE09-401B-BEF2-98BD81ADD178}" type="pres">
      <dgm:prSet presAssocID="{BE140928-6FB5-443B-BF2F-8E8AD38867C6}" presName="linearProcess" presStyleCnt="0"/>
      <dgm:spPr/>
    </dgm:pt>
    <dgm:pt modelId="{35593A39-F925-4590-956A-C0025875A74D}" type="pres">
      <dgm:prSet presAssocID="{0DF41CEF-1001-408F-9AE5-E4B27CF90F2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ED4E6-A27E-418D-BB36-BF0F1D201553}" type="pres">
      <dgm:prSet presAssocID="{FE1106B7-CB04-4BA4-B06F-7BFE1045274D}" presName="sibTrans" presStyleCnt="0"/>
      <dgm:spPr/>
    </dgm:pt>
    <dgm:pt modelId="{6029ED01-EF08-4E1B-B1C0-56987AA5CF18}" type="pres">
      <dgm:prSet presAssocID="{C4F5338A-16C8-40E0-ADC7-79C1575245F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8DF13-1693-46DB-90DD-DD309F95EF0B}" type="pres">
      <dgm:prSet presAssocID="{FCEFB065-FF84-43A6-B7BA-E4D1E41E53AA}" presName="sibTrans" presStyleCnt="0"/>
      <dgm:spPr/>
    </dgm:pt>
    <dgm:pt modelId="{F6894A88-9ED3-4B30-B8C4-28E51E0AD441}" type="pres">
      <dgm:prSet presAssocID="{B5E7BF9F-5D8E-4529-BD67-A819A37BAA4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D3F5C-339C-490A-8D40-60AC2A1FFD49}" type="pres">
      <dgm:prSet presAssocID="{C5041416-0D4F-4C41-94F4-9B21CA548AC7}" presName="sibTrans" presStyleCnt="0"/>
      <dgm:spPr/>
    </dgm:pt>
    <dgm:pt modelId="{92FBE1F9-F3F2-41F0-AC03-EE114BE7D114}" type="pres">
      <dgm:prSet presAssocID="{83F32536-3BDF-4D5D-AAA1-BF462486A23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B7350-C22C-4487-95EB-CB16BEF318FD}" srcId="{BE140928-6FB5-443B-BF2F-8E8AD38867C6}" destId="{B5E7BF9F-5D8E-4529-BD67-A819A37BAA41}" srcOrd="2" destOrd="0" parTransId="{EF6DB894-0FC3-4346-9E3E-EBE6492A53E5}" sibTransId="{C5041416-0D4F-4C41-94F4-9B21CA548AC7}"/>
    <dgm:cxn modelId="{E4E1AA36-E7E5-4840-948C-DCEBA339B597}" type="presOf" srcId="{C4F5338A-16C8-40E0-ADC7-79C1575245F4}" destId="{6029ED01-EF08-4E1B-B1C0-56987AA5CF18}" srcOrd="0" destOrd="0" presId="urn:microsoft.com/office/officeart/2005/8/layout/hProcess9"/>
    <dgm:cxn modelId="{5B6232C6-5771-470C-9E16-C80D148F7A65}" srcId="{BE140928-6FB5-443B-BF2F-8E8AD38867C6}" destId="{C4F5338A-16C8-40E0-ADC7-79C1575245F4}" srcOrd="1" destOrd="0" parTransId="{C374D0E1-5724-4E92-BE02-F1860A774BB5}" sibTransId="{FCEFB065-FF84-43A6-B7BA-E4D1E41E53AA}"/>
    <dgm:cxn modelId="{37301664-7EDC-4A0B-A9D9-CB2A76899231}" type="presOf" srcId="{83F32536-3BDF-4D5D-AAA1-BF462486A235}" destId="{92FBE1F9-F3F2-41F0-AC03-EE114BE7D114}" srcOrd="0" destOrd="0" presId="urn:microsoft.com/office/officeart/2005/8/layout/hProcess9"/>
    <dgm:cxn modelId="{601B6715-8C10-49D3-9251-DFB37B7E9760}" srcId="{BE140928-6FB5-443B-BF2F-8E8AD38867C6}" destId="{83F32536-3BDF-4D5D-AAA1-BF462486A235}" srcOrd="3" destOrd="0" parTransId="{9F230E72-9311-45AE-AB05-173F4CA898DA}" sibTransId="{FAF532CB-2BBF-47B8-BAA1-3B33BA780AC0}"/>
    <dgm:cxn modelId="{7E2F5AF3-DC87-4D3F-95ED-DE8E5A617580}" srcId="{BE140928-6FB5-443B-BF2F-8E8AD38867C6}" destId="{0DF41CEF-1001-408F-9AE5-E4B27CF90F21}" srcOrd="0" destOrd="0" parTransId="{95273952-2029-48F4-90A1-42E656573F5B}" sibTransId="{FE1106B7-CB04-4BA4-B06F-7BFE1045274D}"/>
    <dgm:cxn modelId="{920EC19D-5823-4F78-BFA8-9FBD65823565}" type="presOf" srcId="{0DF41CEF-1001-408F-9AE5-E4B27CF90F21}" destId="{35593A39-F925-4590-956A-C0025875A74D}" srcOrd="0" destOrd="0" presId="urn:microsoft.com/office/officeart/2005/8/layout/hProcess9"/>
    <dgm:cxn modelId="{3FF41750-D993-4A62-9C11-1C14CDF6250F}" type="presOf" srcId="{B5E7BF9F-5D8E-4529-BD67-A819A37BAA41}" destId="{F6894A88-9ED3-4B30-B8C4-28E51E0AD441}" srcOrd="0" destOrd="0" presId="urn:microsoft.com/office/officeart/2005/8/layout/hProcess9"/>
    <dgm:cxn modelId="{77C7066A-8C49-4482-BEF2-73559CD4387F}" type="presOf" srcId="{BE140928-6FB5-443B-BF2F-8E8AD38867C6}" destId="{D6B39C79-1C04-4518-A8A7-3A92FFA73D20}" srcOrd="0" destOrd="0" presId="urn:microsoft.com/office/officeart/2005/8/layout/hProcess9"/>
    <dgm:cxn modelId="{A3C16D2C-21AC-4DB7-8DCC-F2FF001A1659}" type="presParOf" srcId="{D6B39C79-1C04-4518-A8A7-3A92FFA73D20}" destId="{06822D11-21AA-40AE-8335-05C53F07A81A}" srcOrd="0" destOrd="0" presId="urn:microsoft.com/office/officeart/2005/8/layout/hProcess9"/>
    <dgm:cxn modelId="{04ED3AAB-7E8C-4118-8CD8-F30889C9E31D}" type="presParOf" srcId="{D6B39C79-1C04-4518-A8A7-3A92FFA73D20}" destId="{569D22E3-AE09-401B-BEF2-98BD81ADD178}" srcOrd="1" destOrd="0" presId="urn:microsoft.com/office/officeart/2005/8/layout/hProcess9"/>
    <dgm:cxn modelId="{A2F2872B-2A54-427D-8DF0-83EAA6B07620}" type="presParOf" srcId="{569D22E3-AE09-401B-BEF2-98BD81ADD178}" destId="{35593A39-F925-4590-956A-C0025875A74D}" srcOrd="0" destOrd="0" presId="urn:microsoft.com/office/officeart/2005/8/layout/hProcess9"/>
    <dgm:cxn modelId="{195D1E1A-22D5-471D-A40E-5E0D6F68D814}" type="presParOf" srcId="{569D22E3-AE09-401B-BEF2-98BD81ADD178}" destId="{D96ED4E6-A27E-418D-BB36-BF0F1D201553}" srcOrd="1" destOrd="0" presId="urn:microsoft.com/office/officeart/2005/8/layout/hProcess9"/>
    <dgm:cxn modelId="{9FDF97D8-64FE-48B1-A2E5-8E210518D306}" type="presParOf" srcId="{569D22E3-AE09-401B-BEF2-98BD81ADD178}" destId="{6029ED01-EF08-4E1B-B1C0-56987AA5CF18}" srcOrd="2" destOrd="0" presId="urn:microsoft.com/office/officeart/2005/8/layout/hProcess9"/>
    <dgm:cxn modelId="{9E936A7B-8C12-4585-A4C7-FF8D9FDA2578}" type="presParOf" srcId="{569D22E3-AE09-401B-BEF2-98BD81ADD178}" destId="{BA28DF13-1693-46DB-90DD-DD309F95EF0B}" srcOrd="3" destOrd="0" presId="urn:microsoft.com/office/officeart/2005/8/layout/hProcess9"/>
    <dgm:cxn modelId="{598EF84E-A65D-439C-9CB0-B69BA0BE8FE7}" type="presParOf" srcId="{569D22E3-AE09-401B-BEF2-98BD81ADD178}" destId="{F6894A88-9ED3-4B30-B8C4-28E51E0AD441}" srcOrd="4" destOrd="0" presId="urn:microsoft.com/office/officeart/2005/8/layout/hProcess9"/>
    <dgm:cxn modelId="{B3C7A031-2649-492A-99A1-0470289AEB31}" type="presParOf" srcId="{569D22E3-AE09-401B-BEF2-98BD81ADD178}" destId="{915D3F5C-339C-490A-8D40-60AC2A1FFD49}" srcOrd="5" destOrd="0" presId="urn:microsoft.com/office/officeart/2005/8/layout/hProcess9"/>
    <dgm:cxn modelId="{861CAEBE-4D91-4790-BD7F-56A12E460804}" type="presParOf" srcId="{569D22E3-AE09-401B-BEF2-98BD81ADD178}" destId="{92FBE1F9-F3F2-41F0-AC03-EE114BE7D11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22D11-21AA-40AE-8335-05C53F07A81A}">
      <dsp:nvSpPr>
        <dsp:cNvPr id="0" name=""/>
        <dsp:cNvSpPr/>
      </dsp:nvSpPr>
      <dsp:spPr>
        <a:xfrm>
          <a:off x="4" y="0"/>
          <a:ext cx="8570689" cy="4276566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5593A39-F925-4590-956A-C0025875A74D}">
      <dsp:nvSpPr>
        <dsp:cNvPr id="0" name=""/>
        <dsp:cNvSpPr/>
      </dsp:nvSpPr>
      <dsp:spPr>
        <a:xfrm>
          <a:off x="2929" y="1282969"/>
          <a:ext cx="1903296" cy="17106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Команда моделирует работу по решению предложенных задач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929" y="1282969"/>
        <a:ext cx="1903296" cy="1710626"/>
      </dsp:txXfrm>
    </dsp:sp>
    <dsp:sp modelId="{6029ED01-EF08-4E1B-B1C0-56987AA5CF18}">
      <dsp:nvSpPr>
        <dsp:cNvPr id="0" name=""/>
        <dsp:cNvSpPr/>
      </dsp:nvSpPr>
      <dsp:spPr>
        <a:xfrm>
          <a:off x="2223442" y="1282969"/>
          <a:ext cx="1903296" cy="1710626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рамках турнира команды получают задачи, из которых выбирают одну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23442" y="1282969"/>
        <a:ext cx="1903296" cy="1710626"/>
      </dsp:txXfrm>
    </dsp:sp>
    <dsp:sp modelId="{F6894A88-9ED3-4B30-B8C4-28E51E0AD441}">
      <dsp:nvSpPr>
        <dsp:cNvPr id="0" name=""/>
        <dsp:cNvSpPr/>
      </dsp:nvSpPr>
      <dsp:spPr>
        <a:xfrm>
          <a:off x="4443955" y="1282969"/>
          <a:ext cx="1903296" cy="1710626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Создают работающее изделие, соответствующие требованиям задач и изготовленные в указанные сроки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443955" y="1282969"/>
        <a:ext cx="1903296" cy="1710626"/>
      </dsp:txXfrm>
    </dsp:sp>
    <dsp:sp modelId="{92FBE1F9-F3F2-41F0-AC03-EE114BE7D114}">
      <dsp:nvSpPr>
        <dsp:cNvPr id="0" name=""/>
        <dsp:cNvSpPr/>
      </dsp:nvSpPr>
      <dsp:spPr>
        <a:xfrm>
          <a:off x="6664467" y="1282969"/>
          <a:ext cx="1903296" cy="1710626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Представляют разработанные изделия к оценке экспертами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6664467" y="1282969"/>
        <a:ext cx="1903296" cy="1710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1FFA7-CB29-4460-9EFB-67C917F2879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8C5F-4F2E-45A2-B39F-047667296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vetikn55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mailto:svetikn55@mail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vetikn55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4schoolstrj.ucoz.ru/pub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OCHKA ROSTA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714356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vecherka.spb.ru/wp-content/uploads/2018/11/3.-Technological-Advance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78357"/>
            <a:ext cx="4320480" cy="2879643"/>
          </a:xfrm>
          <a:prstGeom prst="rect">
            <a:avLst/>
          </a:prstGeom>
          <a:noFill/>
        </p:spPr>
      </p:pic>
      <p:sp>
        <p:nvSpPr>
          <p:cNvPr id="1028" name="AutoShape 4" descr="https://edu.tomsk.gov.ru/uploads/272/d16ed5b9ccba51eea066860614061327da3580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du.tomsk.gov.ru/uploads/272/d16ed5b9ccba51eea066860614061327da3580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785925"/>
            <a:ext cx="828092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«Инженерные старты - 2021» </a:t>
            </a:r>
          </a:p>
        </p:txBody>
      </p:sp>
      <p:pic>
        <p:nvPicPr>
          <p:cNvPr id="13" name="Рисунок 12" descr="https://illustrators.ru/uploads/illustration/image/1289619/main_%D1%82%D1%80%D0%B8%D0%B70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576" b="5742"/>
          <a:stretch>
            <a:fillRect/>
          </a:stretch>
        </p:blipFill>
        <p:spPr bwMode="auto">
          <a:xfrm>
            <a:off x="-180528" y="2825552"/>
            <a:ext cx="41044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Рисунок 60" descr="https://pandia.ru/text/81/437/images/img1_15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5269" y="142852"/>
            <a:ext cx="1830599" cy="1785950"/>
          </a:xfrm>
          <a:prstGeom prst="rect">
            <a:avLst/>
          </a:prstGeom>
          <a:noFill/>
        </p:spPr>
      </p:pic>
      <p:pic>
        <p:nvPicPr>
          <p:cNvPr id="12289" name="Рисунок 1" descr="Logo_RCRO_new_цветно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290"/>
            <a:ext cx="1571636" cy="1609714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28794" y="142852"/>
            <a:ext cx="5101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ОГБУ «Региональный центр развития образования»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РВЦИ МОУ СОШ № 4 г. о.Стрежевой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857232"/>
          <a:ext cx="8570694" cy="427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2000232" y="0"/>
            <a:ext cx="5943584" cy="9286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устроен турнир </a:t>
            </a:r>
          </a:p>
        </p:txBody>
      </p:sp>
      <p:pic>
        <p:nvPicPr>
          <p:cNvPr id="6" name="Picture 4" descr="https://salesupnow.ru/storage/app/media/f8ed016f9ed1a41088db1791928a316b-mi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714752"/>
            <a:ext cx="4880055" cy="2928934"/>
          </a:xfrm>
          <a:prstGeom prst="rect">
            <a:avLst/>
          </a:prstGeom>
          <a:noFill/>
        </p:spPr>
      </p:pic>
      <p:pic>
        <p:nvPicPr>
          <p:cNvPr id="7" name="Picture 6" descr="https://4.bp.blogspot.com/-mF0g5ItzfgE/XIOkhEgF1VI/AAAAAAAACOc/zfaKYBojaR05sN3Gzfb-Y6qLLFdmwt68ACLcBGAs/w1200-h630-p-k-no-nu/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63" r="13043"/>
          <a:stretch>
            <a:fillRect/>
          </a:stretch>
        </p:blipFill>
        <p:spPr bwMode="auto">
          <a:xfrm>
            <a:off x="0" y="4643446"/>
            <a:ext cx="2195736" cy="2001552"/>
          </a:xfrm>
          <a:prstGeom prst="rect">
            <a:avLst/>
          </a:prstGeom>
          <a:noFill/>
        </p:spPr>
      </p:pic>
      <p:pic>
        <p:nvPicPr>
          <p:cNvPr id="1026" name="Picture 2" descr="Инвестиционный механизм - Понятие и виды инвестиционных механизм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0"/>
            <a:ext cx="3175752" cy="213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https://cdn.pixabay.com/photo/2017/05/15/08/53/question-mark-2314106_12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84168" y="764704"/>
            <a:ext cx="2808312" cy="2808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05232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организационные вопросы</a:t>
            </a:r>
            <a:endParaRPr lang="ru-RU" sz="2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5736" y="1412776"/>
            <a:ext cx="3096344" cy="1080120"/>
          </a:xfrm>
          <a:ln>
            <a:solidFill>
              <a:srgbClr val="00B0F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команде может быть</a:t>
            </a: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участников, </a:t>
            </a:r>
          </a:p>
          <a:p>
            <a:pPr algn="ctr">
              <a:spcBef>
                <a:spcPts val="0"/>
              </a:spcBef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капитан и руководитель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cdn.pixabay.com/photo/2017/05/18/07/58/males-2322810_12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764704"/>
            <a:ext cx="2016224" cy="20162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2924944"/>
            <a:ext cx="3006080" cy="147732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могут пользоваться консультационной поддержкой руководителя и координатора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 descr="https://cdn.hipwallpaper.com/i/78/65/AWfgGy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708920"/>
            <a:ext cx="1059429" cy="16561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11960" y="4797152"/>
            <a:ext cx="4320480" cy="175432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своевременное соблюдение регламента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турнира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команды-участники получают дополнительные баллы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Баллы, набранные в ходе всех испытаний, суммируются, по полученной сумме считается командный рейтинг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8" name="Picture 8" descr="https://avatars.mds.yandex.net/get-zen_doc/1118263/pub_5ed7d6b97d520e7b544f8098_5ed7d6f46e82d100dd3cbdbc/scale_120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653136"/>
            <a:ext cx="2823199" cy="195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46848" cy="77809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этапы работы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692696"/>
            <a:ext cx="860546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15.03.2021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Команды провели анализ заданий и представили своим руководителям результаты работы: возможные пути решения каждого задания, их плюсы и минусы и обоснованный выбор концепций изделий. 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16.03.2021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Команды представили руководителям первые прототипы своих изделий (фото или видео) и составили план доводки изделия до соответствия требованиям технического задания. 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17.03.2021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 13.00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капитаны команд 	присылают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на 	почту координатора Лысенко С. Г. 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svetikn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55@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2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финальный видеоролик разработанного изделия.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Видео, присланное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не капитаном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команды 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может быть не принята к рассмотрению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17.03.2021.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15.00 очный этап турнира, защита изделий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онлайн-режиме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18.03.2021.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экспертной группы.</a:t>
            </a:r>
          </a:p>
          <a:p>
            <a:pPr algn="just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19.03.2021.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Подведение итогов соревнований, награждение, закрытие соревнований.</a:t>
            </a:r>
          </a:p>
          <a:p>
            <a:pPr algn="just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911" y="722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материалам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196752"/>
            <a:ext cx="4040188" cy="4723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31640" y="1796256"/>
            <a:ext cx="3744416" cy="432990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видеоролики предоставляются в электронном виде,  на адрес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svetikn55@mail.ru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формат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MP-4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продолжительность видеоролика – не более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ролике могут использоваться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ролике должен быть показан порядок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и его работоспособность!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6936" y="1242652"/>
            <a:ext cx="4041775" cy="3861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по видео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220072" y="1844824"/>
            <a:ext cx="3465711" cy="39512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выбрали задачу (название)…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нашей задачи мы использовали….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получилось…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не получилось……….., но мы сделали 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3074" name="Picture 2" descr="http://1.bp.blogspot.com/-K52DqVPv64A/Vm8QTjXHwfI/AAAAAAAAAJ8/bojw1h_--P8/s1600/taking_pictures_PA_500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548680"/>
            <a:ext cx="2304256" cy="2304256"/>
          </a:xfrm>
          <a:prstGeom prst="rect">
            <a:avLst/>
          </a:prstGeom>
          <a:noFill/>
        </p:spPr>
      </p:pic>
      <p:pic>
        <p:nvPicPr>
          <p:cNvPr id="3076" name="Picture 4" descr="https://svirms.krl.muzkult.ru/media/2020/09/28/1242817841/consult-1024x102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37720"/>
            <a:ext cx="2520280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Жюри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Корнеев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Павел Васильевич. Депутат Думы городского округа Стрежевой. Преподаватель-исследователь по специальности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геомеханика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Корнев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Алексей Алексеевич.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Ведущии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̆ специалист отдела эффективности производственных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процессов</a:t>
            </a:r>
          </a:p>
          <a:p>
            <a:pPr marL="514350" indent="-51435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Голещихина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Валентина Александровна, учитель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МАУ СОШ 5 (3d моделирование)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Петрук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Павел Александрович, педагог доп. образования ЦДОД (робототехника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Сварацкая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Татьяна Яновна, зам. директора по УВР МОУ «СОШ №4», эксперт счётной комиссии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mage.jimcdn.com/app/cms/image/transf/none/path/s4aadc465b34b8797/image/i3fb6bb2212e43009/version/1485340809/im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B7B1"/>
              </a:clrFrom>
              <a:clrTo>
                <a:srgbClr val="BEB7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335436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s://teletype.in/files/e0/e04c04d4-9ac7-48a8-969d-6232a1cfbce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3597052" cy="2697789"/>
          </a:xfrm>
          <a:prstGeom prst="rect">
            <a:avLst/>
          </a:prstGeom>
          <a:noFill/>
        </p:spPr>
      </p:pic>
      <p:pic>
        <p:nvPicPr>
          <p:cNvPr id="16388" name="Picture 4" descr="https://sun9-13.userapi.com/c836436/v836436539/35334/yzMcGZCpxzk.jpg"/>
          <p:cNvPicPr>
            <a:picLocks noChangeAspect="1" noChangeArrowheads="1"/>
          </p:cNvPicPr>
          <p:nvPr/>
        </p:nvPicPr>
        <p:blipFill>
          <a:blip r:embed="rId3" cstate="print"/>
          <a:srcRect t="15020" r="1755" b="3624"/>
          <a:stretch>
            <a:fillRect/>
          </a:stretch>
        </p:blipFill>
        <p:spPr bwMode="auto">
          <a:xfrm>
            <a:off x="467544" y="1988840"/>
            <a:ext cx="3330046" cy="275761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0"/>
            <a:ext cx="54109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09120"/>
            <a:ext cx="3960440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команд, занявших первые места (номинация «лучшее изделие») по итогам турнира, получают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Дипломы победителей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лучшее изделие 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параллелям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(1-2, 3-4, 5-6, 7-8, 9-10)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509120"/>
            <a:ext cx="4320480" cy="175432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команд,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занявших первое, второе и третье место по итогам командного зачета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получают Дипломы призёров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также по решению жюри, может быть определён Специальный Кубок жюри!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https://multiurok.ru/img/601104/image_5e2dbb6515b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3981">
            <a:off x="1642779" y="901747"/>
            <a:ext cx="3384376" cy="1602952"/>
          </a:xfrm>
          <a:prstGeom prst="rect">
            <a:avLst/>
          </a:prstGeom>
          <a:noFill/>
        </p:spPr>
      </p:pic>
      <p:pic>
        <p:nvPicPr>
          <p:cNvPr id="16396" name="Picture 12" descr="https://img1.picmix.com/output/stamp/thumb/8/4/5/2/592548_449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836712"/>
            <a:ext cx="1619672" cy="1538689"/>
          </a:xfrm>
          <a:prstGeom prst="rect">
            <a:avLst/>
          </a:prstGeom>
          <a:noFill/>
        </p:spPr>
      </p:pic>
      <p:pic>
        <p:nvPicPr>
          <p:cNvPr id="16" name="Picture 12" descr="https://img1.picmix.com/output/stamp/thumb/8/4/5/2/592548_449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1905000" cy="1809751"/>
          </a:xfrm>
          <a:prstGeom prst="rect">
            <a:avLst/>
          </a:prstGeom>
          <a:noFill/>
        </p:spPr>
      </p:pic>
      <p:pic>
        <p:nvPicPr>
          <p:cNvPr id="17" name="Picture 10" descr="https://multiurok.ru/img/601104/image_5e2dbb6515b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858">
            <a:off x="6034246" y="387228"/>
            <a:ext cx="3133311" cy="1484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6166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Связь с организаторами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861048"/>
            <a:ext cx="6966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 по заданиям направлять на почту координатора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svetikn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55@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или на номер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+7 999 495-49-17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координатор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Лысенко Светлана Геннадьевна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1c8.su/attachments/Image/333_2.png?template=gener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3795517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5373216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оперативная информация будет публиковаться на сайте МОУ «СОШ №4» в разделе «Новости»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https://4schoolstrj.ucoz.ru/publ/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385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Как устроен турнир </vt:lpstr>
      <vt:lpstr>Основные организационные вопросы</vt:lpstr>
      <vt:lpstr>Основные этапы работы</vt:lpstr>
      <vt:lpstr>Требования к материалам</vt:lpstr>
      <vt:lpstr>Жюри</vt:lpstr>
      <vt:lpstr>Награждение</vt:lpstr>
      <vt:lpstr>Связь с организаторами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Детритофаги и редуценты. Структура и функционирование детритных пищевых цепей</dc:title>
  <dc:creator>Юлия</dc:creator>
  <cp:lastModifiedBy>Лысенко Светлана Геннадьевна</cp:lastModifiedBy>
  <cp:revision>151</cp:revision>
  <dcterms:created xsi:type="dcterms:W3CDTF">2013-11-30T06:23:41Z</dcterms:created>
  <dcterms:modified xsi:type="dcterms:W3CDTF">2021-03-15T07:27:03Z</dcterms:modified>
</cp:coreProperties>
</file>